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8"/>
  </p:notesMasterIdLst>
  <p:handoutMasterIdLst>
    <p:handoutMasterId r:id="rId79"/>
  </p:handoutMasterIdLst>
  <p:sldIdLst>
    <p:sldId id="4474" r:id="rId5"/>
    <p:sldId id="2076138638" r:id="rId6"/>
    <p:sldId id="4483" r:id="rId7"/>
    <p:sldId id="2076138692" r:id="rId8"/>
    <p:sldId id="4629" r:id="rId9"/>
    <p:sldId id="2076138637" r:id="rId10"/>
    <p:sldId id="4556" r:id="rId11"/>
    <p:sldId id="2076138758" r:id="rId12"/>
    <p:sldId id="1908" r:id="rId13"/>
    <p:sldId id="1831" r:id="rId14"/>
    <p:sldId id="1909" r:id="rId15"/>
    <p:sldId id="4579" r:id="rId16"/>
    <p:sldId id="4580" r:id="rId17"/>
    <p:sldId id="324" r:id="rId18"/>
    <p:sldId id="326" r:id="rId19"/>
    <p:sldId id="2076138647" r:id="rId20"/>
    <p:sldId id="4630" r:id="rId21"/>
    <p:sldId id="4631" r:id="rId22"/>
    <p:sldId id="4610" r:id="rId23"/>
    <p:sldId id="2076138759" r:id="rId24"/>
    <p:sldId id="4581" r:id="rId25"/>
    <p:sldId id="4583" r:id="rId26"/>
    <p:sldId id="4625" r:id="rId27"/>
    <p:sldId id="4585" r:id="rId28"/>
    <p:sldId id="2076138688" r:id="rId29"/>
    <p:sldId id="4616" r:id="rId30"/>
    <p:sldId id="4617" r:id="rId31"/>
    <p:sldId id="2076138689" r:id="rId32"/>
    <p:sldId id="4618" r:id="rId33"/>
    <p:sldId id="2076138683" r:id="rId34"/>
    <p:sldId id="4636" r:id="rId35"/>
    <p:sldId id="2076138664" r:id="rId36"/>
    <p:sldId id="2076138665" r:id="rId37"/>
    <p:sldId id="2076138671" r:id="rId38"/>
    <p:sldId id="2076138666" r:id="rId39"/>
    <p:sldId id="2076138760" r:id="rId40"/>
    <p:sldId id="4622" r:id="rId41"/>
    <p:sldId id="4623" r:id="rId42"/>
    <p:sldId id="2076138650" r:id="rId43"/>
    <p:sldId id="2076138651" r:id="rId44"/>
    <p:sldId id="2076138672" r:id="rId45"/>
    <p:sldId id="4632" r:id="rId46"/>
    <p:sldId id="4624" r:id="rId47"/>
    <p:sldId id="4633" r:id="rId48"/>
    <p:sldId id="4587" r:id="rId49"/>
    <p:sldId id="4598" r:id="rId50"/>
    <p:sldId id="4635" r:id="rId51"/>
    <p:sldId id="2076138761" r:id="rId52"/>
    <p:sldId id="4612" r:id="rId53"/>
    <p:sldId id="2076138681" r:id="rId54"/>
    <p:sldId id="2076138652" r:id="rId55"/>
    <p:sldId id="4582" r:id="rId56"/>
    <p:sldId id="2076138653" r:id="rId57"/>
    <p:sldId id="2076138674" r:id="rId58"/>
    <p:sldId id="2076138654" r:id="rId59"/>
    <p:sldId id="2076138655" r:id="rId60"/>
    <p:sldId id="4614" r:id="rId61"/>
    <p:sldId id="4615" r:id="rId62"/>
    <p:sldId id="2076138762" r:id="rId63"/>
    <p:sldId id="2076138685" r:id="rId64"/>
    <p:sldId id="4638" r:id="rId65"/>
    <p:sldId id="2076138763" r:id="rId66"/>
    <p:sldId id="256" r:id="rId67"/>
    <p:sldId id="2076138686" r:id="rId68"/>
    <p:sldId id="2076138695" r:id="rId69"/>
    <p:sldId id="2076138668" r:id="rId70"/>
    <p:sldId id="2076138677" r:id="rId71"/>
    <p:sldId id="2076138678" r:id="rId72"/>
    <p:sldId id="2076138669" r:id="rId73"/>
    <p:sldId id="2076138675" r:id="rId74"/>
    <p:sldId id="2076138757" r:id="rId75"/>
    <p:sldId id="2076138691" r:id="rId76"/>
    <p:sldId id="2076138641" r:id="rId7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92"/>
            <p14:sldId id="4629"/>
            <p14:sldId id="2076138637"/>
            <p14:sldId id="4556"/>
            <p14:sldId id="2076138758"/>
            <p14:sldId id="1908"/>
            <p14:sldId id="1831"/>
            <p14:sldId id="1909"/>
            <p14:sldId id="4579"/>
            <p14:sldId id="4580"/>
            <p14:sldId id="324"/>
            <p14:sldId id="326"/>
            <p14:sldId id="2076138647"/>
            <p14:sldId id="4630"/>
            <p14:sldId id="4631"/>
            <p14:sldId id="4610"/>
            <p14:sldId id="2076138759"/>
            <p14:sldId id="4581"/>
            <p14:sldId id="4583"/>
            <p14:sldId id="4625"/>
            <p14:sldId id="4585"/>
            <p14:sldId id="2076138688"/>
            <p14:sldId id="4616"/>
            <p14:sldId id="4617"/>
            <p14:sldId id="2076138689"/>
            <p14:sldId id="4618"/>
            <p14:sldId id="2076138683"/>
            <p14:sldId id="4636"/>
            <p14:sldId id="2076138664"/>
            <p14:sldId id="2076138665"/>
            <p14:sldId id="2076138671"/>
            <p14:sldId id="2076138666"/>
            <p14:sldId id="2076138760"/>
            <p14:sldId id="4622"/>
            <p14:sldId id="4623"/>
            <p14:sldId id="2076138650"/>
            <p14:sldId id="2076138651"/>
            <p14:sldId id="2076138672"/>
            <p14:sldId id="4632"/>
            <p14:sldId id="4624"/>
            <p14:sldId id="4633"/>
            <p14:sldId id="4587"/>
            <p14:sldId id="4598"/>
            <p14:sldId id="4635"/>
            <p14:sldId id="2076138761"/>
            <p14:sldId id="4612"/>
            <p14:sldId id="2076138681"/>
            <p14:sldId id="2076138652"/>
            <p14:sldId id="4582"/>
            <p14:sldId id="2076138653"/>
            <p14:sldId id="2076138674"/>
            <p14:sldId id="2076138654"/>
            <p14:sldId id="2076138655"/>
            <p14:sldId id="4614"/>
            <p14:sldId id="4615"/>
            <p14:sldId id="2076138762"/>
            <p14:sldId id="2076138685"/>
            <p14:sldId id="4638"/>
            <p14:sldId id="2076138763"/>
            <p14:sldId id="256"/>
            <p14:sldId id="2076138686"/>
            <p14:sldId id="2076138695"/>
            <p14:sldId id="2076138668"/>
            <p14:sldId id="2076138677"/>
            <p14:sldId id="2076138678"/>
            <p14:sldId id="2076138669"/>
            <p14:sldId id="2076138675"/>
            <p14:sldId id="2076138757"/>
            <p14:sldId id="2076138691"/>
            <p14:sldId id="2076138641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80" d="100"/>
          <a:sy n="80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234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6/27/2023 9:43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5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1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983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59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78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3" r:id="rId8"/>
    <p:sldLayoutId id="2147484584" r:id="rId9"/>
    <p:sldLayoutId id="2147484585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docs.microsoft.com/en-us/javascript/api/overview/powerbi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1y1KkqFchBc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owerBiDevCamp/PowerBiEmbeddedScratchpa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PBIE-Authoring-And-Custo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App-Owns-Data-Starter-Kit-B2C" TargetMode="External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(powerbi.js)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46550"/>
          </a:xfrm>
        </p:spPr>
        <p:txBody>
          <a:bodyPr/>
          <a:lstStyle/>
          <a:p>
            <a:r>
              <a:rPr lang="en-US" sz="2400" dirty="0"/>
              <a:t>Power BI JavaScript API used to embed resources in browser</a:t>
            </a:r>
          </a:p>
          <a:p>
            <a:pPr lvl="1"/>
            <a:r>
              <a:rPr lang="en-US" sz="2000" dirty="0"/>
              <a:t>Client-side JavaScript API required to develop with Power BI embedding</a:t>
            </a:r>
          </a:p>
          <a:p>
            <a:pPr lvl="1"/>
            <a:r>
              <a:rPr lang="en-US" sz="2000" dirty="0"/>
              <a:t>Documentation is titled </a:t>
            </a:r>
            <a:r>
              <a:rPr lang="en-US" sz="2000" b="1" dirty="0"/>
              <a:t>Power BI embedded analytics Client APIs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https://docs.microsoft.com/en-us/javascript/api/overview/powerbi/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10210-4C5A-15F9-325E-F6E3E118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7" y="2851327"/>
            <a:ext cx="8523257" cy="39626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29682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User-Owns-Data Embedding vs App-Owns-Data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4294967295"/>
          </p:nvPr>
        </p:nvSpPr>
        <p:spPr>
          <a:xfrm>
            <a:off x="933450" y="1377950"/>
            <a:ext cx="10306050" cy="2370138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User-Owns-Data Embedding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All users require a Power BI license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Useful in corporate environments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 authenticates as current user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Your code runs with user’s permissions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8900" y="1398588"/>
            <a:ext cx="5997575" cy="2370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App-Owns-Data Embedding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 consumers require Power BI license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077378" y="4081722"/>
            <a:ext cx="3969686" cy="1766996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20336" y="4171786"/>
            <a:ext cx="3969683" cy="1766996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07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9DF-059D-4693-AFEA-C2E5A6BD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588263" y="1314573"/>
            <a:ext cx="5340530" cy="43526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23367-1C9E-4556-A66C-1C2EF077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36" y="1314573"/>
            <a:ext cx="5672183" cy="37397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9EEEDC-ADDE-4128-9035-A8BAB2916CE4}"/>
              </a:ext>
            </a:extLst>
          </p:cNvPr>
          <p:cNvGrpSpPr/>
          <p:nvPr/>
        </p:nvGrpSpPr>
        <p:grpSpPr>
          <a:xfrm>
            <a:off x="280044" y="4101460"/>
            <a:ext cx="3157802" cy="348688"/>
            <a:chOff x="280044" y="4101460"/>
            <a:chExt cx="3157802" cy="348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AE05AD-D08E-4788-BE6E-796C54C1C22D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720A78-D87D-4748-AE71-DFBF0A1E87A5}"/>
                </a:ext>
              </a:extLst>
            </p:cNvPr>
            <p:cNvSpPr/>
            <p:nvPr/>
          </p:nvSpPr>
          <p:spPr bwMode="auto">
            <a:xfrm>
              <a:off x="280044" y="4101460"/>
              <a:ext cx="616438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40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855DD-83CC-4090-8D91-4EEDA867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" y="1266469"/>
            <a:ext cx="6755040" cy="447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6148D5-9719-4B8F-9487-ACE6BAF7C2B2}"/>
              </a:ext>
            </a:extLst>
          </p:cNvPr>
          <p:cNvGrpSpPr/>
          <p:nvPr/>
        </p:nvGrpSpPr>
        <p:grpSpPr>
          <a:xfrm>
            <a:off x="343166" y="3817857"/>
            <a:ext cx="4049725" cy="452486"/>
            <a:chOff x="503383" y="4101460"/>
            <a:chExt cx="2934463" cy="348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2A0F9-874C-4DCB-9DA9-8C0722DF4A5B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51649D-6F45-4438-B0F4-7D144770ECCA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525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172752" y="2925754"/>
            <a:ext cx="8750754" cy="3829669"/>
            <a:chOff x="304800" y="2874482"/>
            <a:chExt cx="8579950" cy="37549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24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>
                    <a:solidFill>
                      <a:schemeClr val="bg1"/>
                    </a:solidFill>
                  </a:rPr>
                  <a:t>Your HTML and CSS</a:t>
                </a:r>
                <a:endParaRPr lang="en-US" sz="1836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874482"/>
              <a:ext cx="2568826" cy="1025111"/>
              <a:chOff x="6315924" y="2874482"/>
              <a:chExt cx="2568826" cy="10251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7323678" y="2901725"/>
                <a:ext cx="1561072" cy="99786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36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24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95676"/>
          </a:xfrm>
        </p:spPr>
        <p:txBody>
          <a:bodyPr/>
          <a:lstStyle/>
          <a:p>
            <a:r>
              <a:rPr lang="en-US" dirty="0"/>
              <a:t>Embedding involves creating an </a:t>
            </a:r>
            <a:r>
              <a:rPr lang="en-US" dirty="0" err="1"/>
              <a:t>iFrame</a:t>
            </a:r>
            <a:r>
              <a:rPr lang="en-US" dirty="0"/>
              <a:t> on the page</a:t>
            </a:r>
          </a:p>
          <a:p>
            <a:pPr lvl="1"/>
            <a:r>
              <a:rPr lang="en-US" dirty="0"/>
              <a:t>PBIJS transparently creates </a:t>
            </a:r>
            <a:r>
              <a:rPr lang="en-US" dirty="0" err="1"/>
              <a:t>iFrame</a:t>
            </a:r>
            <a:r>
              <a:rPr lang="en-US" dirty="0"/>
              <a:t> and sets source to Power BI Service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iFrame</a:t>
            </a:r>
            <a:r>
              <a:rPr lang="en-US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6008148" y="5164741"/>
            <a:ext cx="3915358" cy="1054001"/>
            <a:chOff x="5045812" y="5069766"/>
            <a:chExt cx="3838935" cy="1033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7086600" y="5111367"/>
              <a:ext cx="1798147" cy="9918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2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of PBIJS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41924671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0D-5FD7-619C-449B-DD8913BC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powerbi.js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8A43-E785-0F35-05FC-B5DF26572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sz="24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registers event handlers for all supported </a:t>
            </a:r>
            <a:r>
              <a:rPr lang="en-US" sz="24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events</a:t>
            </a:r>
          </a:p>
          <a:p>
            <a:pPr lvl="1"/>
            <a:r>
              <a:rPr lang="en-US" dirty="0"/>
              <a:t>Use it to gain understanding of which user actions trigger specific events</a:t>
            </a:r>
          </a:p>
          <a:p>
            <a:pPr lvl="1"/>
            <a:r>
              <a:rPr lang="en-US" dirty="0"/>
              <a:t>Event arguments logged to console window for easy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D03E-5630-BD4F-B4D2-56FF8B71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27" y="2709268"/>
            <a:ext cx="6463914" cy="1975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3568-C3D4-4C0E-BCB3-5909582A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08" y="2709268"/>
            <a:ext cx="3246631" cy="40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7D226-41F8-B69A-198A-F3473AB11D5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Demo01</a:t>
            </a:r>
          </a:p>
        </p:txBody>
      </p:sp>
    </p:spTree>
    <p:extLst>
      <p:ext uri="{BB962C8B-B14F-4D97-AF65-F5344CB8AC3E}">
        <p14:creationId xmlns:p14="http://schemas.microsoft.com/office/powerpoint/2010/main" val="105837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946-306D-4709-B6A2-6B861E5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report.getPages</a:t>
            </a:r>
            <a:r>
              <a:rPr lang="en-US" dirty="0"/>
              <a:t>() in the loaded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ED1F-B2C4-49DC-8D79-0528AE82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7" y="1406091"/>
            <a:ext cx="6219825" cy="3143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23704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AE8B-F26C-4C9B-B08A-D436BA98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async and await keywords in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A87D5-C39A-4A4C-B03B-29AAD1FD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3" y="1496580"/>
            <a:ext cx="7048500" cy="36480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70436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B3F-6B10-49CD-B4B2-8AD5B65D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Other Artifact 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72355-8CBA-423C-8B93-A6F890B8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169237"/>
            <a:ext cx="5668313" cy="35836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35468-79C8-4BC9-8AC2-D6025538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600" y="2507529"/>
            <a:ext cx="5677518" cy="43124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6956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Power BI Embedding Best Practices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with the Power BI JavaScript 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  <a:p>
            <a:r>
              <a:rPr lang="en-US" dirty="0"/>
              <a:t>Capturing and Monitoring Report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58667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Panes When Embedding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7715-1DF7-95C7-B1DC-F0030C099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Report panes and action bar can be set in config object</a:t>
            </a:r>
          </a:p>
          <a:p>
            <a:pPr lvl="1"/>
            <a:r>
              <a:rPr lang="en-US" dirty="0"/>
              <a:t>Filter pane and Bookmarks pane are only panes available in View mode</a:t>
            </a:r>
          </a:p>
          <a:p>
            <a:pPr lvl="1"/>
            <a:r>
              <a:rPr lang="en-US" dirty="0"/>
              <a:t>Other panes are only available when report is in Edit mode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92" y="2493274"/>
            <a:ext cx="4012304" cy="42700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7C3CE0-2B05-5037-A87B-CEC0C3D9A675}"/>
              </a:ext>
            </a:extLst>
          </p:cNvPr>
          <p:cNvSpPr/>
          <p:nvPr/>
        </p:nvSpPr>
        <p:spPr bwMode="auto">
          <a:xfrm>
            <a:off x="1530819" y="4534957"/>
            <a:ext cx="3209192" cy="110783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5BBC8D-B440-E278-8204-A7146F7FCB9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1249210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2013"/>
            <a:ext cx="6976319" cy="552586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85307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" y="1235560"/>
            <a:ext cx="8801100" cy="2066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" y="3546475"/>
            <a:ext cx="9582150" cy="29908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649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Optimization in Report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3043B-4CD7-4FD0-A65F-7E5D49E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2" y="1235510"/>
            <a:ext cx="7022379" cy="54591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240677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E7BF-76C7-CA11-46FA-F1ED392D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Use Report Themes for Styling &amp; Branding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5FD5B-1A1B-B332-DD0B-A96A342E8E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845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C756-4674-43D2-9020-7A406E8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with Transparent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48BE-AA1B-4414-8736-23FA3EA5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" y="1354137"/>
            <a:ext cx="7334250" cy="4286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031061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7C33-A835-4C22-ADDA-EA8AC3A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Report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81CF-8FC2-44F5-AC54-06A36DE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" y="1381991"/>
            <a:ext cx="5827490" cy="453678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62047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E5DA-9A12-D1BB-83D7-FED1CFF1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Improve Accessibility using Contrast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028B9-3B99-5E77-D95F-7494EBD98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909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A154-3633-47BB-983D-52F762D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C33B6-B58B-45CC-A73D-0283A4B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" y="1116005"/>
            <a:ext cx="6276785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8791-9C9A-46B3-8225-433526E9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515927"/>
            <a:ext cx="6504813" cy="399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F6AA1-5267-4F34-889F-4DB2DC14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43" y="1926838"/>
            <a:ext cx="6474809" cy="3942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F7E2-24DD-42DA-997C-50D6010E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21" y="2313611"/>
            <a:ext cx="648681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F88CC-500B-4F54-BAAD-3D373D2A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859" y="2789870"/>
            <a:ext cx="633079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1791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  <a:p>
            <a:pPr lvl="1"/>
            <a:r>
              <a:rPr lang="en-US" dirty="0"/>
              <a:t>There is a page for each session with links to samples, slides and other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DC678-045F-E810-62F2-286C9760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29451"/>
            <a:ext cx="9099937" cy="4565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8EE6-7E87-19CB-C456-B5B53F1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Use Only One iFrame per Web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7C46B-ADE8-AA99-7721-7E216EE96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Each embedded report on a host web page has overhead</a:t>
            </a:r>
          </a:p>
          <a:p>
            <a:pPr lvl="1"/>
            <a:r>
              <a:rPr lang="en-US" dirty="0"/>
              <a:t>Load phase</a:t>
            </a:r>
          </a:p>
          <a:p>
            <a:pPr lvl="1"/>
            <a:r>
              <a:rPr lang="en-US" dirty="0"/>
              <a:t>Render phase</a:t>
            </a:r>
          </a:p>
          <a:p>
            <a:pPr lvl="1"/>
            <a:endParaRPr lang="en-US" dirty="0"/>
          </a:p>
          <a:p>
            <a:r>
              <a:rPr lang="en-US" dirty="0"/>
              <a:t>"Embed a Visual" is actually embedding host report behind the scenes</a:t>
            </a:r>
          </a:p>
          <a:p>
            <a:pPr lvl="1"/>
            <a:r>
              <a:rPr lang="en-US" dirty="0"/>
              <a:t>embedding multiple visuals == embedding multiple reports</a:t>
            </a:r>
          </a:p>
          <a:p>
            <a:pPr lvl="1"/>
            <a:endParaRPr lang="en-US" dirty="0"/>
          </a:p>
          <a:p>
            <a:r>
              <a:rPr lang="en-US" dirty="0"/>
              <a:t>Use Custom Layout with single report page</a:t>
            </a:r>
          </a:p>
          <a:p>
            <a:pPr lvl="1"/>
            <a:r>
              <a:rPr lang="en-US" dirty="0"/>
              <a:t>Requires extra code to hide, show and position visuals</a:t>
            </a:r>
          </a:p>
          <a:p>
            <a:pPr lvl="1"/>
            <a:r>
              <a:rPr lang="en-US" dirty="0"/>
              <a:t>Provides flexible UI layout while running inside single iFrame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7298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B3E-B620-4F8F-ABF2-6EBE234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Single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3265-D42E-43D1-BD56-CD698A12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0" y="6230937"/>
            <a:ext cx="11239464" cy="30777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Limit this to one visual embed per page – it really embeds the whole report then shows one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60FD-C474-4363-839E-C4106D7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6878"/>
            <a:ext cx="6550551" cy="48267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377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Names of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90B4-3027-5344-9EDD-ACE37E055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You can discover page names and visual names using </a:t>
            </a:r>
            <a:r>
              <a:rPr lang="en-US" sz="20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events explorer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scenarios, you might want to hard-code page and visual names into your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06F4C-A97E-7614-0F2C-1C9FC1E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73" y="5145294"/>
            <a:ext cx="6751054" cy="140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BCCFE-657F-F5D3-2201-A02FF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" y="1737214"/>
            <a:ext cx="10066724" cy="2723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B6118C-54B9-9F2B-BD61-CCF6685CE36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455552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Static Custom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1DE78-CC30-7248-E61A-502923818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set </a:t>
            </a:r>
            <a:r>
              <a:rPr lang="en-US" sz="2000" b="1" dirty="0">
                <a:solidFill>
                  <a:srgbClr val="820000"/>
                </a:solidFill>
              </a:rPr>
              <a:t>x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y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width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height</a:t>
            </a:r>
            <a:r>
              <a:rPr lang="en-US" dirty="0"/>
              <a:t> for each visual in a custom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83A67-4F56-49A8-6D42-6D35392D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7" y="1725788"/>
            <a:ext cx="10741772" cy="5078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E2BA89-C8B6-D814-6C14-7863DEDFA78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8749652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076-A168-79BD-25F4-1896B3F1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Creating a Custom Layout without Hard-coded 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963BB-5BC7-FD2C-2BA9-9415C8CB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" y="1055064"/>
            <a:ext cx="6511816" cy="5746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069F3-8105-7DC4-C6AE-AC149BF3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76" y="5686425"/>
            <a:ext cx="7057623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2B884-906A-CFD2-F732-F9B97E40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1097804"/>
            <a:ext cx="5217159" cy="157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A859A-F5A7-CC08-4186-0832BC96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10" y="2825388"/>
            <a:ext cx="5217159" cy="2035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FE27CA-8CFF-8C35-0CA7-1F28B81DDF5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69750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 Single Visual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86F49-5500-B0ED-B70A-2EC674638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Create a custom layout that only display a single visual</a:t>
            </a:r>
          </a:p>
          <a:p>
            <a:pPr lvl="1"/>
            <a:r>
              <a:rPr lang="en-US" dirty="0"/>
              <a:t>Visual can be sized to full width and height of report</a:t>
            </a:r>
          </a:p>
          <a:p>
            <a:pPr lvl="1"/>
            <a:r>
              <a:rPr lang="en-US" dirty="0"/>
              <a:t>Use </a:t>
            </a:r>
            <a:r>
              <a:rPr lang="en-US" sz="1800" b="1" dirty="0" err="1">
                <a:solidFill>
                  <a:srgbClr val="820000"/>
                </a:solidFill>
              </a:rPr>
              <a:t>defaultLayout</a:t>
            </a:r>
            <a:r>
              <a:rPr lang="en-US" dirty="0"/>
              <a:t> to hide all other visuals by default.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42EF9-9CF4-0A9D-2735-C56DEE4D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06" y="2530606"/>
            <a:ext cx="6315556" cy="4368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E46866-D228-B43C-C79F-CD8370FC3B48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EB111-04CC-4C0F-596D-CB9A6F92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842" y="2530606"/>
            <a:ext cx="4462985" cy="242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8393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  <a:p>
            <a:r>
              <a:rPr lang="en-US" dirty="0"/>
              <a:t>Capturing and Monitoring Report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39225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0744-884D-4CB0-AEFB-5243FA7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72221-0217-4554-AE3A-CBB4820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0870"/>
            <a:ext cx="10936631" cy="5336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A35F-CCF3-43FB-BA55-03061ADB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0" b="5036"/>
          <a:stretch/>
        </p:blipFill>
        <p:spPr>
          <a:xfrm>
            <a:off x="7522729" y="635867"/>
            <a:ext cx="4441583" cy="31360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4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A545-1C61-4D33-B2E4-8AC0B8E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Bookmark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2C53D-F696-427B-8471-C2944FF0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70429"/>
            <a:ext cx="10920845" cy="42142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B3FA-EE92-4D53-9A34-ED2557BE0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1" b="28098"/>
          <a:stretch/>
        </p:blipFill>
        <p:spPr>
          <a:xfrm>
            <a:off x="7920599" y="385953"/>
            <a:ext cx="3927613" cy="311130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5042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900-A275-63D0-F239-EAC30F3D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Navigation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8ECB2-9C2F-7127-90CC-B7E1EDE16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You can show or hide page-based navigation menu used in Power BI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Page navigation can be shown on left side of page or bottom of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20D33C-B6D3-D55D-C1E9-75D8021E8DE2}"/>
              </a:ext>
            </a:extLst>
          </p:cNvPr>
          <p:cNvGrpSpPr/>
          <p:nvPr/>
        </p:nvGrpSpPr>
        <p:grpSpPr>
          <a:xfrm>
            <a:off x="993912" y="4178996"/>
            <a:ext cx="3178860" cy="2510111"/>
            <a:chOff x="57774" y="3497262"/>
            <a:chExt cx="3852669" cy="30421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9A3C6A-A095-D83C-ED75-87972D4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380" y="3497262"/>
              <a:ext cx="1646063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BE3312DF-0E3B-A14E-213D-78AE67B3A100}"/>
                </a:ext>
              </a:extLst>
            </p:cNvPr>
            <p:cNvSpPr/>
            <p:nvPr/>
          </p:nvSpPr>
          <p:spPr bwMode="auto">
            <a:xfrm flipH="1">
              <a:off x="57774" y="3970582"/>
              <a:ext cx="2036070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left navigation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DFB35A-04CC-1740-69A9-E2302F31392D}"/>
              </a:ext>
            </a:extLst>
          </p:cNvPr>
          <p:cNvGrpSpPr/>
          <p:nvPr/>
        </p:nvGrpSpPr>
        <p:grpSpPr>
          <a:xfrm>
            <a:off x="4969357" y="4178996"/>
            <a:ext cx="3438940" cy="2598149"/>
            <a:chOff x="4358157" y="3516295"/>
            <a:chExt cx="4167877" cy="31488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161B97-A733-7853-6224-24F94492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539" y="3516295"/>
              <a:ext cx="1802495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014FBEF6-71A9-7426-8283-72E53D2E034A}"/>
                </a:ext>
              </a:extLst>
            </p:cNvPr>
            <p:cNvSpPr/>
            <p:nvPr/>
          </p:nvSpPr>
          <p:spPr bwMode="auto">
            <a:xfrm flipH="1">
              <a:off x="4358157" y="6183860"/>
              <a:ext cx="2324168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bottom navigation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FBC59F-E8CB-DAF4-C6C2-DFBD9BB1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53" y="1813516"/>
            <a:ext cx="4969184" cy="1618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8ED7BEB0-76FF-E777-8226-EB6B605E324C}"/>
              </a:ext>
            </a:extLst>
          </p:cNvPr>
          <p:cNvSpPr/>
          <p:nvPr/>
        </p:nvSpPr>
        <p:spPr bwMode="auto">
          <a:xfrm flipH="1">
            <a:off x="511276" y="2801422"/>
            <a:ext cx="1729601" cy="409735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 navigation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94CDE5-1B47-8189-9EC4-D85CD227F62D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2574330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7AC5-31A3-60D1-4155-755AA640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Session Builds on Previous Session #32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0501-0786-86D1-B41B-51DBB6217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Session 32: Design Guidelines and Best Practices with Power BI Embedding</a:t>
            </a:r>
          </a:p>
          <a:p>
            <a:pPr lvl="1"/>
            <a:r>
              <a:rPr lang="en-US" dirty="0">
                <a:hlinkClick r:id="rId2"/>
              </a:rPr>
              <a:t>https://www.youtube.com/watch?v=1y1KkqFchBc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session continues discussion focusing on client-side code used for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73F4E-9420-669C-69C3-E665553C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535620"/>
            <a:ext cx="7458075" cy="3929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863721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F0A7-5022-3EFD-64EB-FAB14A7B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Navigation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5981D-14CE-0DED-75C9-BB61548A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Custom Navigation can be added using pages or bookmarks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F8E1E-0306-A2A4-F6F8-2034BEE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4" y="1778715"/>
            <a:ext cx="6271912" cy="35955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8D36F1-954E-E243-41A9-746CACB896D6}"/>
              </a:ext>
            </a:extLst>
          </p:cNvPr>
          <p:cNvGrpSpPr/>
          <p:nvPr/>
        </p:nvGrpSpPr>
        <p:grpSpPr>
          <a:xfrm>
            <a:off x="5269236" y="2647831"/>
            <a:ext cx="6218052" cy="3395160"/>
            <a:chOff x="5269236" y="2647831"/>
            <a:chExt cx="6218052" cy="3395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E2823A-D768-103B-5D41-AD6B6B297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77"/>
            <a:stretch/>
          </p:blipFill>
          <p:spPr>
            <a:xfrm>
              <a:off x="8434176" y="2647831"/>
              <a:ext cx="3053112" cy="3395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BB4BC6-EFB1-5AAE-E47B-B1FFDA2743EA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36" y="3576501"/>
              <a:ext cx="3003411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210812-C1C0-13F6-AFF9-3545126F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512992" y="4735285"/>
              <a:ext cx="275965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D24EDD-0419-7036-DF66-CD77DC6A46B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2499401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763E-501A-5F6D-FC0A-90994783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Navigation using Report Bookmarks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62B65-B673-AF26-FFB7-11D59F547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Let's start by adding navigation using bookmarks defined inside the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B6906-5284-FAC5-7832-80B2BF34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26" y="1790890"/>
            <a:ext cx="7149363" cy="4284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10D6D0-F10D-B3FD-B970-6DB87C013B09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EA0D7-4B4E-B5F4-C9DB-B79766453892}"/>
              </a:ext>
            </a:extLst>
          </p:cNvPr>
          <p:cNvGrpSpPr/>
          <p:nvPr/>
        </p:nvGrpSpPr>
        <p:grpSpPr>
          <a:xfrm>
            <a:off x="6145487" y="4051420"/>
            <a:ext cx="5772240" cy="2721475"/>
            <a:chOff x="6145487" y="4051420"/>
            <a:chExt cx="5772240" cy="27214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5E1885-818A-E1E0-EE65-685C3FF4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9072" y="4051420"/>
              <a:ext cx="3418655" cy="2721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EFBA85-68F8-BF48-61DB-64CA9729F7A5}"/>
                </a:ext>
              </a:extLst>
            </p:cNvPr>
            <p:cNvCxnSpPr/>
            <p:nvPr/>
          </p:nvCxnSpPr>
          <p:spPr>
            <a:xfrm>
              <a:off x="6145487" y="5412158"/>
              <a:ext cx="22033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048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181C-5CDB-4489-A8B9-602F501F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Play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01F42-5608-4184-8F55-22DF85B5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1251"/>
            <a:ext cx="7049056" cy="13171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635E-8C60-466B-B9F0-71D48484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3" y="2795154"/>
            <a:ext cx="6232034" cy="4001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9634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A01-797F-41C3-BA87-3037D662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Carousel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7DC8-0C69-4BAC-9727-2BB4AEF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0927"/>
            <a:ext cx="6472829" cy="52463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9A4D0-E1A1-469D-866D-B6708AD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79" y="301337"/>
            <a:ext cx="5198222" cy="32843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91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38E0-4502-4892-A0EE-477D458D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Filtering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DB0E5-F18D-4B83-9B4A-5E72685AD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15" b="26464"/>
          <a:stretch/>
        </p:blipFill>
        <p:spPr>
          <a:xfrm>
            <a:off x="6320510" y="1333879"/>
            <a:ext cx="5771886" cy="320040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C873F-B0D0-44BB-8F3F-1EACD6C1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2" y="1209187"/>
            <a:ext cx="5294128" cy="54209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5376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 Menu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73C75-9DF1-4F25-94A8-ED892D70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588263" y="1123874"/>
            <a:ext cx="4953334" cy="56940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3C8B-20A4-4870-8C06-7FE4D06B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3"/>
          <a:stretch/>
        </p:blipFill>
        <p:spPr>
          <a:xfrm>
            <a:off x="5725390" y="1140469"/>
            <a:ext cx="6072601" cy="27769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63954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86797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8C39-6064-4785-B04F-0AD1134D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Visual Export Command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81EF4-5067-416D-B913-1F553DFF5A92}"/>
              </a:ext>
            </a:extLst>
          </p:cNvPr>
          <p:cNvGrpSpPr/>
          <p:nvPr/>
        </p:nvGrpSpPr>
        <p:grpSpPr>
          <a:xfrm>
            <a:off x="618407" y="1052961"/>
            <a:ext cx="7446775" cy="5901372"/>
            <a:chOff x="662244" y="1032865"/>
            <a:chExt cx="7446775" cy="5901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D5E92C-1D8E-4851-BDD4-C3D0FBD26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60"/>
            <a:stretch/>
          </p:blipFill>
          <p:spPr>
            <a:xfrm>
              <a:off x="662245" y="1091980"/>
              <a:ext cx="7319020" cy="8808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F601A-527D-4B15-B671-EE8054E0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55" y="1985809"/>
              <a:ext cx="7319010" cy="49484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C7131-BC10-4693-B212-8F61703838E6}"/>
                </a:ext>
              </a:extLst>
            </p:cNvPr>
            <p:cNvSpPr/>
            <p:nvPr/>
          </p:nvSpPr>
          <p:spPr bwMode="auto">
            <a:xfrm>
              <a:off x="662244" y="1032865"/>
              <a:ext cx="7446775" cy="5901372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19427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  <a:p>
            <a:r>
              <a:rPr lang="en-US" dirty="0"/>
              <a:t>Capturing and Monitoring Report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190962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94E-F27B-46B5-B344-C10EF9A8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Edit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461-2F89-43B3-A021-59F677B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5506"/>
            <a:ext cx="6781800" cy="4362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E29A-16CA-42FC-87BA-B3E0EF58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54" y="3029071"/>
            <a:ext cx="6571621" cy="3405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DAC02F-C0B1-42A9-B957-FDF7EDD18CAB}"/>
              </a:ext>
            </a:extLst>
          </p:cNvPr>
          <p:cNvGrpSpPr/>
          <p:nvPr/>
        </p:nvGrpSpPr>
        <p:grpSpPr>
          <a:xfrm>
            <a:off x="282357" y="3396158"/>
            <a:ext cx="4478177" cy="452486"/>
            <a:chOff x="503383" y="4101460"/>
            <a:chExt cx="2934463" cy="3486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91F57-69B3-416C-8C84-D825C8927668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FEB33C6-F9B3-4DC7-81E4-FC94679C92A7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914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10C6-124C-4EA5-87D0-1E14D365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#1: </a:t>
            </a:r>
            <a:r>
              <a:rPr lang="en-US" dirty="0" err="1"/>
              <a:t>PowerBiEmbeddedScratchpad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78A08-7F4B-43F8-9FEE-DA9B6E73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66256"/>
            <a:ext cx="1123946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https://github.com/PowerBiDevCamp/PowerBiEmbeddedScratchpad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F91-237E-4447-A484-CFA48C85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5" y="4700533"/>
            <a:ext cx="2220924" cy="19286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AF480-3728-44A3-B5C7-4B77047E4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22434"/>
          <a:stretch/>
        </p:blipFill>
        <p:spPr>
          <a:xfrm>
            <a:off x="701385" y="1726997"/>
            <a:ext cx="8201320" cy="25735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EA71C-FBE3-4FC7-8D80-A16D92A92AEE}"/>
              </a:ext>
            </a:extLst>
          </p:cNvPr>
          <p:cNvGrpSpPr/>
          <p:nvPr/>
        </p:nvGrpSpPr>
        <p:grpSpPr>
          <a:xfrm>
            <a:off x="4562573" y="4700533"/>
            <a:ext cx="7035848" cy="2255470"/>
            <a:chOff x="4562573" y="4700533"/>
            <a:chExt cx="7035848" cy="2255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553089-167E-4BA5-9FAE-63D63D1C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59" b="18016"/>
            <a:stretch/>
          </p:blipFill>
          <p:spPr>
            <a:xfrm>
              <a:off x="6859259" y="4700533"/>
              <a:ext cx="4739162" cy="22554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A71AE8-C0E9-4CF3-A661-F85BC9CA0D5A}"/>
                </a:ext>
              </a:extLst>
            </p:cNvPr>
            <p:cNvSpPr/>
            <p:nvPr/>
          </p:nvSpPr>
          <p:spPr bwMode="auto">
            <a:xfrm>
              <a:off x="4562573" y="5300358"/>
              <a:ext cx="2177592" cy="126979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App Create Test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852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Panes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35947"/>
            <a:ext cx="5174903" cy="55073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795930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09F8-8D1F-0E9A-CE60-5C43482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 Report into Edit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7ABF-92B2-7F9B-022C-BB9D53512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55422"/>
          </a:xfrm>
        </p:spPr>
        <p:txBody>
          <a:bodyPr/>
          <a:lstStyle/>
          <a:p>
            <a:r>
              <a:rPr lang="en-US" dirty="0"/>
              <a:t>Report can be opened in Edit mode or switched into Edit mode after opening</a:t>
            </a:r>
          </a:p>
          <a:p>
            <a:pPr lvl="1"/>
            <a:r>
              <a:rPr lang="en-US" dirty="0"/>
              <a:t>Minimal code required to switch report into Edit mode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</a:t>
            </a:r>
            <a:r>
              <a:rPr lang="en-US" dirty="0"/>
              <a:t> operation, embed token must have </a:t>
            </a:r>
            <a:r>
              <a:rPr lang="en-US" sz="1800" b="1" dirty="0" err="1">
                <a:solidFill>
                  <a:srgbClr val="820000"/>
                </a:solidFill>
              </a:rPr>
              <a:t>reportId</a:t>
            </a:r>
            <a:r>
              <a:rPr lang="en-US" dirty="0"/>
              <a:t> with </a:t>
            </a:r>
            <a:r>
              <a:rPr lang="en-US" sz="1800" b="1" dirty="0" err="1">
                <a:solidFill>
                  <a:srgbClr val="820000"/>
                </a:solidFill>
              </a:rPr>
              <a:t>allowEdit</a:t>
            </a:r>
            <a:r>
              <a:rPr lang="en-US" dirty="0"/>
              <a:t> set to true</a:t>
            </a:r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operation, embed token must include </a:t>
            </a:r>
            <a:r>
              <a:rPr lang="en-US" sz="1800" b="1" dirty="0" err="1">
                <a:solidFill>
                  <a:srgbClr val="820000"/>
                </a:solidFill>
              </a:rPr>
              <a:t>workspaceId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1E41-7BFE-CC9E-B08B-B54B0C81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6" y="2605544"/>
            <a:ext cx="5953540" cy="3084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929D-82B5-DBAE-448C-A455728D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6" y="2017268"/>
            <a:ext cx="5215944" cy="434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84231C-CC70-E6CE-64BC-0F3BC69F87AF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4279897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models.Permissions.All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models.Permissions.ReadWrite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models.Permissions.Copy</a:t>
            </a:r>
            <a:endParaRPr lang="en-US" b="1" dirty="0">
              <a:solidFill>
                <a:srgbClr val="82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A298CD-4C79-D7F7-D4E6-9B5A59379972}"/>
              </a:ext>
            </a:extLst>
          </p:cNvPr>
          <p:cNvGrpSpPr/>
          <p:nvPr/>
        </p:nvGrpSpPr>
        <p:grpSpPr>
          <a:xfrm>
            <a:off x="875213" y="1746964"/>
            <a:ext cx="3968782" cy="1151287"/>
            <a:chOff x="875213" y="1746964"/>
            <a:chExt cx="3968782" cy="11512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27698-D2AD-4630-8DB8-3B7B42ED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213" y="1746964"/>
              <a:ext cx="3968782" cy="115128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9EB5A83-394B-727D-25D3-6933CD7F78C2}"/>
                </a:ext>
              </a:extLst>
            </p:cNvPr>
            <p:cNvSpPr/>
            <p:nvPr/>
          </p:nvSpPr>
          <p:spPr bwMode="auto">
            <a:xfrm flipH="1">
              <a:off x="2958587" y="2430175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1F4317-3F59-9D9B-FA04-2B0F83833045}"/>
              </a:ext>
            </a:extLst>
          </p:cNvPr>
          <p:cNvGrpSpPr/>
          <p:nvPr/>
        </p:nvGrpSpPr>
        <p:grpSpPr>
          <a:xfrm>
            <a:off x="875211" y="3658661"/>
            <a:ext cx="4095083" cy="1131856"/>
            <a:chOff x="875211" y="3658661"/>
            <a:chExt cx="4095083" cy="1131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22C06F-4E1B-42CC-9FDE-FE16A1F1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211" y="3658661"/>
              <a:ext cx="4095083" cy="113185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4A3764E-C357-08B6-ED1B-B338C2D97D30}"/>
                </a:ext>
              </a:extLst>
            </p:cNvPr>
            <p:cNvSpPr/>
            <p:nvPr/>
          </p:nvSpPr>
          <p:spPr bwMode="auto">
            <a:xfrm flipH="1">
              <a:off x="3237833" y="4328247"/>
              <a:ext cx="253512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D798B-AA30-7942-8509-A5BE701118ED}"/>
              </a:ext>
            </a:extLst>
          </p:cNvPr>
          <p:cNvGrpSpPr/>
          <p:nvPr/>
        </p:nvGrpSpPr>
        <p:grpSpPr>
          <a:xfrm>
            <a:off x="875210" y="5547496"/>
            <a:ext cx="4041646" cy="1083278"/>
            <a:chOff x="875210" y="5547496"/>
            <a:chExt cx="4041646" cy="1083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4484F-89E6-4688-83B7-6A90C9C14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1"/>
            <a:stretch/>
          </p:blipFill>
          <p:spPr>
            <a:xfrm>
              <a:off x="875210" y="5547496"/>
              <a:ext cx="4041646" cy="108327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D47E4B4-90F5-D7B5-57A9-01D57F9DBB7C}"/>
                </a:ext>
              </a:extLst>
            </p:cNvPr>
            <p:cNvSpPr/>
            <p:nvPr/>
          </p:nvSpPr>
          <p:spPr bwMode="auto">
            <a:xfrm flipH="1">
              <a:off x="2994609" y="6193294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05C369-7216-CDF8-1D16-1421D62E6467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648172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943-4D70-F4ED-4C13-3A3D039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Save-As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D024-6EF7-BF39-DA3F-CBADEDA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0134"/>
            <a:ext cx="7696615" cy="57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05514-2E26-D080-6E51-6A641D806C5F}"/>
              </a:ext>
            </a:extLst>
          </p:cNvPr>
          <p:cNvGrpSpPr/>
          <p:nvPr/>
        </p:nvGrpSpPr>
        <p:grpSpPr>
          <a:xfrm>
            <a:off x="4035286" y="1111506"/>
            <a:ext cx="7454348" cy="498599"/>
            <a:chOff x="4283765" y="1222513"/>
            <a:chExt cx="7454348" cy="498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CD4486-14AA-01AD-F465-18A77D7F02D4}"/>
                </a:ext>
              </a:extLst>
            </p:cNvPr>
            <p:cNvSpPr/>
            <p:nvPr/>
          </p:nvSpPr>
          <p:spPr bwMode="auto">
            <a:xfrm>
              <a:off x="6599583" y="1222513"/>
              <a:ext cx="5138530" cy="4985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saved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event fires on both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and </a:t>
              </a:r>
              <a:r>
                <a:rPr lang="en-US" sz="16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SaveAs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actions.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31FFD9D-67F4-73AD-54FA-5C5D5D03801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283765" y="1471813"/>
              <a:ext cx="231581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A8EA9-1BC5-6C0E-A6DA-A3DE70A7CE7A}"/>
              </a:ext>
            </a:extLst>
          </p:cNvPr>
          <p:cNvGrpSpPr/>
          <p:nvPr/>
        </p:nvGrpSpPr>
        <p:grpSpPr>
          <a:xfrm>
            <a:off x="4954656" y="2290930"/>
            <a:ext cx="6544918" cy="682461"/>
            <a:chOff x="5193195" y="2092148"/>
            <a:chExt cx="6544918" cy="6824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6EA2B9-DE27-62C9-D860-E16C86B52EA3}"/>
                </a:ext>
              </a:extLst>
            </p:cNvPr>
            <p:cNvSpPr/>
            <p:nvPr/>
          </p:nvSpPr>
          <p:spPr bwMode="auto">
            <a:xfrm>
              <a:off x="6599583" y="2092148"/>
              <a:ext cx="5138530" cy="6824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Call to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EmbedTokenController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Web API to get new embed token with the report ID of the new report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F23478-EEE5-1E82-8C4A-C1FD82A28DF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193195" y="2433379"/>
              <a:ext cx="140638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4E914AF-7643-7E52-4F84-311EE2F99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121853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GetEmbedToken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1C89-2F6C-F1BD-6D6E-674F30B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96" y="1082582"/>
            <a:ext cx="7968275" cy="572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5BCB1DF-093B-9343-7753-D7DB36E8B539}"/>
              </a:ext>
            </a:extLst>
          </p:cNvPr>
          <p:cNvSpPr/>
          <p:nvPr/>
        </p:nvSpPr>
        <p:spPr bwMode="auto">
          <a:xfrm flipH="1">
            <a:off x="314324" y="172650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token request object collections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1EEED3C-0BE5-5313-49F1-9917C4E0416B}"/>
              </a:ext>
            </a:extLst>
          </p:cNvPr>
          <p:cNvSpPr/>
          <p:nvPr/>
        </p:nvSpPr>
        <p:spPr bwMode="auto">
          <a:xfrm flipH="1">
            <a:off x="314324" y="219481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IDs for workspaces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EE7629-8F0C-5F1B-B923-9ECED2F0C4F7}"/>
              </a:ext>
            </a:extLst>
          </p:cNvPr>
          <p:cNvSpPr/>
          <p:nvPr/>
        </p:nvSpPr>
        <p:spPr bwMode="auto">
          <a:xfrm flipH="1">
            <a:off x="314324" y="2778798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dataset IDs from source workspace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10021BD-B4E0-8D69-3DC3-17767829C88D}"/>
              </a:ext>
            </a:extLst>
          </p:cNvPr>
          <p:cNvSpPr/>
          <p:nvPr/>
        </p:nvSpPr>
        <p:spPr bwMode="auto">
          <a:xfrm flipH="1">
            <a:off x="314324" y="336278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source workspace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4C22CD6-785B-08E0-1493-3CE6D685084A}"/>
              </a:ext>
            </a:extLst>
          </p:cNvPr>
          <p:cNvSpPr/>
          <p:nvPr/>
        </p:nvSpPr>
        <p:spPr bwMode="auto">
          <a:xfrm flipH="1">
            <a:off x="314324" y="4051895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target workspace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C92A163-E9D4-8BCD-0AFD-AF6F7B182C66}"/>
              </a:ext>
            </a:extLst>
          </p:cNvPr>
          <p:cNvSpPr/>
          <p:nvPr/>
        </p:nvSpPr>
        <p:spPr bwMode="auto">
          <a:xfrm flipH="1">
            <a:off x="314324" y="463587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GenerateTokenRequestV2 object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314AA1-E7E5-269D-FB87-A7FA1F947E94}"/>
              </a:ext>
            </a:extLst>
          </p:cNvPr>
          <p:cNvSpPr/>
          <p:nvPr/>
        </p:nvSpPr>
        <p:spPr bwMode="auto">
          <a:xfrm flipH="1">
            <a:off x="314324" y="571995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Power BI REST API to generate token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D2F6964-EBEC-85FA-981D-0C382D77C909}"/>
              </a:ext>
            </a:extLst>
          </p:cNvPr>
          <p:cNvSpPr/>
          <p:nvPr/>
        </p:nvSpPr>
        <p:spPr bwMode="auto">
          <a:xfrm flipH="1">
            <a:off x="314324" y="615812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Return token to caller as a string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11C310-C9FA-1FEE-49DF-A4054FF4207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2159127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FA6F-53CB-5A9D-9109-24EEF08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</a:t>
            </a:r>
            <a:r>
              <a:rPr lang="en-US" dirty="0" err="1"/>
              <a:t>SaveAs</a:t>
            </a:r>
            <a:r>
              <a:rPr lang="en-US" dirty="0"/>
              <a:t> Dialog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89CB-811F-4C02-64AF-1C84B1AEF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16676"/>
          </a:xfrm>
        </p:spPr>
        <p:txBody>
          <a:bodyPr/>
          <a:lstStyle/>
          <a:p>
            <a:r>
              <a:rPr lang="en-US" dirty="0"/>
              <a:t>Power BI embedding supports using custom Save As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</a:rPr>
              <a:t>saveAsTriggered</a:t>
            </a:r>
            <a:r>
              <a:rPr lang="en-US" dirty="0"/>
              <a:t> event fires when user in selects </a:t>
            </a:r>
            <a:r>
              <a:rPr lang="en-US" sz="20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command from action bar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Your code must display custom dialog and then execute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8115-4D73-09D5-ABE1-E48BD8C0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0" y="1695329"/>
            <a:ext cx="6220495" cy="212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75ED-1EC6-A63F-99F7-83180174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0" y="4398285"/>
            <a:ext cx="4455060" cy="900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B9E2808-3FDF-9070-5A7A-0FAD457F4E6A}"/>
              </a:ext>
            </a:extLst>
          </p:cNvPr>
          <p:cNvSpPr/>
          <p:nvPr/>
        </p:nvSpPr>
        <p:spPr bwMode="auto">
          <a:xfrm flipH="1">
            <a:off x="350494" y="2788723"/>
            <a:ext cx="763849" cy="243937"/>
          </a:xfrm>
          <a:prstGeom prst="leftArrow">
            <a:avLst>
              <a:gd name="adj1" fmla="val 5319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8F397-195A-AD31-DB1D-67A439370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0" y="5989531"/>
            <a:ext cx="3276321" cy="893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D21B27-B9E9-DAB4-35E4-35E06C4711C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287498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8C0-68B4-FBE4-0E86-3713A383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Copy of Report to a Target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EA9E7-AAD1-F542-A6A7-92B90BBBD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, you can specify a target workspace</a:t>
            </a:r>
          </a:p>
          <a:p>
            <a:pPr lvl="1"/>
            <a:r>
              <a:rPr lang="en-US" dirty="0"/>
              <a:t>Customized reports can be saved and maintained in different workspaces</a:t>
            </a:r>
          </a:p>
          <a:p>
            <a:pPr lvl="1"/>
            <a:r>
              <a:rPr lang="en-US" dirty="0"/>
              <a:t>Embed token requires workspace ID for target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94FD-2F71-E9FA-1B00-AC1B469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4" y="2529217"/>
            <a:ext cx="4888948" cy="1018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800E06-D037-A22E-7477-8AF04E423E0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403104659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1C1D-1AB8-481F-8532-D8A819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 New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F948-CD6F-4493-8EBA-47DBCC16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88472"/>
            <a:ext cx="5362873" cy="5429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BA4C2-83C4-47C7-9C87-6AE39CBB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157" y="2380239"/>
            <a:ext cx="6985356" cy="387508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571886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989-F7EC-409A-AB63-D0B6277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Save As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1CBB-8339-4774-9E73-96FC0C8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207848"/>
            <a:ext cx="7625918" cy="53294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88978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  <a:p>
            <a:r>
              <a:rPr lang="en-US" dirty="0"/>
              <a:t>Capturing and Monitoring Report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9157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#2: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AuthoringAndCustomization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Developer sample demonstrates </a:t>
            </a:r>
            <a:r>
              <a:rPr lang="en-US" sz="2000" b="1" dirty="0">
                <a:solidFill>
                  <a:srgbClr val="820000"/>
                </a:solidFill>
              </a:rPr>
              <a:t>App-Owns-Data embedding techniques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Download from </a:t>
            </a:r>
            <a:r>
              <a:rPr lang="en-US" sz="1600" b="1" dirty="0">
                <a:solidFill>
                  <a:srgbClr val="0078D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PowerBiDevCamp/</a:t>
            </a:r>
            <a:r>
              <a:rPr lang="en-US" sz="1600" b="1" dirty="0">
                <a:solidFill>
                  <a:srgbClr val="82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PBIE-Authoring-And-Customization</a:t>
            </a:r>
            <a:r>
              <a:rPr lang="en-US" dirty="0"/>
              <a:t> </a:t>
            </a:r>
            <a:endParaRPr lang="en-US" b="1" dirty="0">
              <a:solidFill>
                <a:srgbClr val="68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2A8C1-9EF6-AA68-5BBD-CCF38601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633443"/>
            <a:ext cx="2526808" cy="399482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40B041-546E-FB47-F00E-2E54C671479B}"/>
              </a:ext>
            </a:extLst>
          </p:cNvPr>
          <p:cNvSpPr/>
          <p:nvPr/>
        </p:nvSpPr>
        <p:spPr bwMode="auto">
          <a:xfrm>
            <a:off x="4157397" y="4331461"/>
            <a:ext cx="930866" cy="736600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{F5}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EA790-260B-DA58-1D5D-C4717BE0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826" y="2633443"/>
            <a:ext cx="5956158" cy="3989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E3F8-33F4-B937-B71A-E15CDE00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Use Dynamic Report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550D7-A224-2977-4601-D88D44DD7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Guidelines</a:t>
            </a:r>
          </a:p>
          <a:p>
            <a:pPr lvl="1"/>
            <a:r>
              <a:rPr lang="en-US" dirty="0"/>
              <a:t>Create dataset with common schema for each customer in isolated customer workspace</a:t>
            </a:r>
          </a:p>
          <a:p>
            <a:pPr lvl="1"/>
            <a:r>
              <a:rPr lang="en-US" dirty="0"/>
              <a:t>Maintain one set of reports in shared workspace</a:t>
            </a:r>
          </a:p>
          <a:p>
            <a:pPr lvl="1"/>
            <a:r>
              <a:rPr lang="en-US" dirty="0"/>
              <a:t>Use dynamic binding to connect shared report to client-specific dataset</a:t>
            </a:r>
          </a:p>
          <a:p>
            <a:pPr lvl="1"/>
            <a:r>
              <a:rPr lang="en-US" dirty="0"/>
              <a:t>ADD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DC930-3CEA-167D-4B30-A78FA33371EE}"/>
              </a:ext>
            </a:extLst>
          </p:cNvPr>
          <p:cNvSpPr/>
          <p:nvPr/>
        </p:nvSpPr>
        <p:spPr bwMode="auto">
          <a:xfrm>
            <a:off x="8511192" y="3497262"/>
            <a:ext cx="1928208" cy="8966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workspace – customer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A30C04-4505-B986-CF3C-8EB0DB572649}"/>
              </a:ext>
            </a:extLst>
          </p:cNvPr>
          <p:cNvGrpSpPr/>
          <p:nvPr/>
        </p:nvGrpSpPr>
        <p:grpSpPr>
          <a:xfrm>
            <a:off x="5895974" y="5601248"/>
            <a:ext cx="1824339" cy="1202777"/>
            <a:chOff x="5684837" y="5102098"/>
            <a:chExt cx="2025952" cy="163221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A0A202-CD5D-19A7-D356-B5397C8F1F86}"/>
                </a:ext>
              </a:extLst>
            </p:cNvPr>
            <p:cNvSpPr/>
            <p:nvPr/>
          </p:nvSpPr>
          <p:spPr bwMode="auto">
            <a:xfrm>
              <a:off x="5684837" y="5102098"/>
              <a:ext cx="2025952" cy="163221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shared workspace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9347A2-86D4-45A2-E67F-275EDE454A46}"/>
                </a:ext>
              </a:extLst>
            </p:cNvPr>
            <p:cNvSpPr/>
            <p:nvPr/>
          </p:nvSpPr>
          <p:spPr bwMode="auto">
            <a:xfrm>
              <a:off x="5841362" y="5268877"/>
              <a:ext cx="1641132" cy="4538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shared report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E71390-5885-0F11-64EF-14668AD1D54B}"/>
                </a:ext>
              </a:extLst>
            </p:cNvPr>
            <p:cNvSpPr/>
            <p:nvPr/>
          </p:nvSpPr>
          <p:spPr bwMode="auto">
            <a:xfrm>
              <a:off x="5841362" y="5841373"/>
              <a:ext cx="1641132" cy="4538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empty dataset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3F883A0-105A-FF92-C0C2-A4D61DB1B10A}"/>
              </a:ext>
            </a:extLst>
          </p:cNvPr>
          <p:cNvSpPr/>
          <p:nvPr/>
        </p:nvSpPr>
        <p:spPr bwMode="auto">
          <a:xfrm>
            <a:off x="8646528" y="3625956"/>
            <a:ext cx="1641131" cy="39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086BA4-591C-3B95-9BDB-FAC8B55E369E}"/>
              </a:ext>
            </a:extLst>
          </p:cNvPr>
          <p:cNvSpPr/>
          <p:nvPr/>
        </p:nvSpPr>
        <p:spPr bwMode="auto">
          <a:xfrm>
            <a:off x="8511192" y="4501934"/>
            <a:ext cx="1928208" cy="8966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workspace – customer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6AD91-3801-4BEE-162A-E9BFBB1A9204}"/>
              </a:ext>
            </a:extLst>
          </p:cNvPr>
          <p:cNvSpPr/>
          <p:nvPr/>
        </p:nvSpPr>
        <p:spPr bwMode="auto">
          <a:xfrm>
            <a:off x="8646528" y="4630628"/>
            <a:ext cx="1641131" cy="39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9A1E0-6417-3ECE-EC65-A6FE26B00D7C}"/>
              </a:ext>
            </a:extLst>
          </p:cNvPr>
          <p:cNvSpPr/>
          <p:nvPr/>
        </p:nvSpPr>
        <p:spPr bwMode="auto">
          <a:xfrm>
            <a:off x="8511192" y="5532670"/>
            <a:ext cx="1928208" cy="8966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workspace – customer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4F9F1-794B-13B5-EF9F-9573E0CCA706}"/>
              </a:ext>
            </a:extLst>
          </p:cNvPr>
          <p:cNvSpPr/>
          <p:nvPr/>
        </p:nvSpPr>
        <p:spPr bwMode="auto">
          <a:xfrm>
            <a:off x="8646528" y="5661363"/>
            <a:ext cx="1641131" cy="39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08C82B-39A3-5D37-1306-FCDFB9DC362C}"/>
              </a:ext>
            </a:extLst>
          </p:cNvPr>
          <p:cNvSpPr/>
          <p:nvPr/>
        </p:nvSpPr>
        <p:spPr bwMode="auto">
          <a:xfrm>
            <a:off x="5565137" y="3399044"/>
            <a:ext cx="1641132" cy="453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 report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F15911-E97B-6E79-1A24-F9757B772DEC}"/>
              </a:ext>
            </a:extLst>
          </p:cNvPr>
          <p:cNvSpPr/>
          <p:nvPr/>
        </p:nvSpPr>
        <p:spPr bwMode="auto">
          <a:xfrm>
            <a:off x="5565137" y="3945600"/>
            <a:ext cx="1641131" cy="39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2</a:t>
            </a:r>
          </a:p>
        </p:txBody>
      </p:sp>
    </p:spTree>
    <p:extLst>
      <p:ext uri="{BB962C8B-B14F-4D97-AF65-F5344CB8AC3E}">
        <p14:creationId xmlns:p14="http://schemas.microsoft.com/office/powerpoint/2010/main" val="95481589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D46-67B3-42E4-86E5-273FF825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Dataset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E17B5-6A73-44F4-9F11-2372464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1" y="1226127"/>
            <a:ext cx="5998415" cy="3796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F2DDB-E723-49E8-B762-BE7E0B6B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99" y="1226127"/>
            <a:ext cx="4816404" cy="55294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900486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Extending Client-side Code using Custom Web APIs</a:t>
            </a:r>
          </a:p>
          <a:p>
            <a:r>
              <a:rPr lang="en-US" dirty="0"/>
              <a:t>Capturing and Monitoring Report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8349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Extend Client-side Code using Web APIs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158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Each </a:t>
            </a:r>
            <a:r>
              <a:rPr lang="en-US" sz="1800" b="1" dirty="0" err="1">
                <a:solidFill>
                  <a:srgbClr val="820000"/>
                </a:solidFill>
              </a:rPr>
              <a:t>AuthoringAndCustomization</a:t>
            </a:r>
            <a:r>
              <a:rPr lang="en-US" sz="2000" dirty="0"/>
              <a:t> demo page runs as a Single Page Application (SPA)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HomeController</a:t>
            </a:r>
            <a:r>
              <a:rPr lang="en-US" sz="1600" dirty="0"/>
              <a:t> returns HTML for each page along with JavaScript </a:t>
            </a:r>
            <a:r>
              <a:rPr lang="en-US" sz="1400" b="1" dirty="0" err="1">
                <a:solidFill>
                  <a:srgbClr val="820000"/>
                </a:solidFill>
              </a:rPr>
              <a:t>viewModel</a:t>
            </a:r>
            <a:r>
              <a:rPr lang="en-US" sz="1600" dirty="0"/>
              <a:t> with embedding data</a:t>
            </a:r>
          </a:p>
          <a:p>
            <a:pPr marL="404813" lvl="1" indent="0">
              <a:buNone/>
            </a:pPr>
            <a:r>
              <a:rPr lang="en-US" sz="1600" dirty="0"/>
              <a:t>Some demo pages require Web API callbacks after initial page has loaded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Demo08</a:t>
            </a:r>
            <a:r>
              <a:rPr lang="en-US" sz="1600" dirty="0"/>
              <a:t> includes Web API callbacks that read and write to underlying SQL database</a:t>
            </a: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CAVEAT: This is a proof-of-concept (POC) application with no user authentication or authorization</a:t>
            </a:r>
          </a:p>
          <a:p>
            <a:pPr marL="404813" lvl="1" indent="0">
              <a:buNone/>
            </a:pP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991" y="2338690"/>
            <a:ext cx="2341057" cy="25184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94B77F-3748-BEC7-56A3-F087B4D3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57"/>
          <a:stretch/>
        </p:blipFill>
        <p:spPr>
          <a:xfrm>
            <a:off x="354080" y="2691591"/>
            <a:ext cx="3928263" cy="31580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F463F71-832B-1CFA-DD2B-0028CFF99049}"/>
              </a:ext>
            </a:extLst>
          </p:cNvPr>
          <p:cNvGrpSpPr/>
          <p:nvPr/>
        </p:nvGrpSpPr>
        <p:grpSpPr>
          <a:xfrm>
            <a:off x="4421245" y="2724886"/>
            <a:ext cx="4969565" cy="721999"/>
            <a:chOff x="4381489" y="3072751"/>
            <a:chExt cx="4969565" cy="721999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0BAD4961-7539-84E3-74E7-9A3FCE074229}"/>
                </a:ext>
              </a:extLst>
            </p:cNvPr>
            <p:cNvSpPr/>
            <p:nvPr/>
          </p:nvSpPr>
          <p:spPr bwMode="auto">
            <a:xfrm>
              <a:off x="4381489" y="3072751"/>
              <a:ext cx="4969565" cy="465579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HomeController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845895-310A-0E52-7B10-65E376AE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0070" y="3281910"/>
              <a:ext cx="2461272" cy="512840"/>
            </a:xfrm>
            <a:prstGeom prst="rect">
              <a:avLst/>
            </a:prstGeom>
            <a:ln w="19050">
              <a:solidFill>
                <a:srgbClr val="820000"/>
              </a:solidFill>
            </a:ln>
          </p:spPr>
        </p:pic>
      </p:grp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C04B5-7453-7B2E-5D57-7928AE2E11A0}"/>
              </a:ext>
            </a:extLst>
          </p:cNvPr>
          <p:cNvSpPr/>
          <p:nvPr/>
        </p:nvSpPr>
        <p:spPr bwMode="auto">
          <a:xfrm flipH="1">
            <a:off x="4500758" y="3556569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EmbedTokenController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9DE89FC-7D71-C7B5-973F-503145540299}"/>
              </a:ext>
            </a:extLst>
          </p:cNvPr>
          <p:cNvSpPr/>
          <p:nvPr/>
        </p:nvSpPr>
        <p:spPr bwMode="auto">
          <a:xfrm flipH="1">
            <a:off x="4541349" y="4155462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Bookmarks Controller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A98A9F-0998-0462-EB37-15EBC7386D86}"/>
              </a:ext>
            </a:extLst>
          </p:cNvPr>
          <p:cNvGrpSpPr/>
          <p:nvPr/>
        </p:nvGrpSpPr>
        <p:grpSpPr>
          <a:xfrm>
            <a:off x="9471991" y="4983416"/>
            <a:ext cx="2447104" cy="1472744"/>
            <a:chOff x="9561443" y="5314727"/>
            <a:chExt cx="2447104" cy="1472744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9561443" y="5767086"/>
              <a:ext cx="2447104" cy="102038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latin typeface="Arial Black" panose="020B0A04020102020204" pitchFamily="34" charset="0"/>
                </a:rPr>
                <a:t>AppOwnsDataCustomizationDB</a:t>
              </a:r>
              <a:endParaRPr lang="en-US" sz="9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>
              <a:off x="10435981" y="5314727"/>
              <a:ext cx="698028" cy="679820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209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B49E-F451-67DF-2F60-B5C3B256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Provide Users with Export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DABCF-4AC6-D306-F17B-F058A345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Requires extra effort when developing with App-Owns-Data embedding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8144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59CD-B002-91D4-32D2-9B3641AF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Best Practice – Leverage Custom Bookmarks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1C38D-A2FC-4EBC-9C0A-B74750CA3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</p:spPr>
        <p:txBody>
          <a:bodyPr/>
          <a:lstStyle/>
          <a:p>
            <a:r>
              <a:rPr lang="en-US" dirty="0"/>
              <a:t>Best Practice – Personalize User Experience with Custom Bookmarks to </a:t>
            </a:r>
          </a:p>
        </p:txBody>
      </p:sp>
    </p:spTree>
    <p:extLst>
      <p:ext uri="{BB962C8B-B14F-4D97-AF65-F5344CB8AC3E}">
        <p14:creationId xmlns:p14="http://schemas.microsoft.com/office/powerpoint/2010/main" val="52673110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 Custom Bookmark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23E31-EA36-2B26-1D9B-8D00BF6AC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1"/>
          <a:stretch/>
        </p:blipFill>
        <p:spPr>
          <a:xfrm>
            <a:off x="314324" y="1497520"/>
            <a:ext cx="8412233" cy="488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A2C2-5154-74E0-7EB8-236CB0AEC2BD}"/>
              </a:ext>
            </a:extLst>
          </p:cNvPr>
          <p:cNvSpPr/>
          <p:nvPr/>
        </p:nvSpPr>
        <p:spPr bwMode="auto">
          <a:xfrm>
            <a:off x="486646" y="4373620"/>
            <a:ext cx="7925833" cy="39055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0D04C-F8F4-331E-9D8D-FA9F536A754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D39E36-5AB3-7716-11FF-26382A50772E}"/>
              </a:ext>
            </a:extLst>
          </p:cNvPr>
          <p:cNvGrpSpPr/>
          <p:nvPr/>
        </p:nvGrpSpPr>
        <p:grpSpPr>
          <a:xfrm>
            <a:off x="5459687" y="2322468"/>
            <a:ext cx="6815140" cy="3508443"/>
            <a:chOff x="5459687" y="2322468"/>
            <a:chExt cx="6815140" cy="35084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C42EF-51F9-7DF6-83E6-EA308C954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019" y="2322468"/>
              <a:ext cx="3103808" cy="3508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AF2174-F652-6C0E-6A67-4EC50AC7D896}"/>
                </a:ext>
              </a:extLst>
            </p:cNvPr>
            <p:cNvCxnSpPr>
              <a:cxnSpLocks/>
            </p:cNvCxnSpPr>
            <p:nvPr/>
          </p:nvCxnSpPr>
          <p:spPr>
            <a:xfrm>
              <a:off x="5459687" y="5561245"/>
              <a:ext cx="36364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301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Demo08 demonstrates persisting bookmarks in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85" y="2742427"/>
            <a:ext cx="2006659" cy="21586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AF2F5-954F-CBD9-C108-0BB40070B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Application design support </a:t>
            </a:r>
            <a:r>
              <a:rPr lang="en-US" sz="2000" b="1" dirty="0">
                <a:solidFill>
                  <a:srgbClr val="820000"/>
                </a:solidFill>
              </a:rPr>
              <a:t>Shared Bookmarks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Personal Bookmarks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Shared bookmark</a:t>
            </a:r>
            <a:r>
              <a:rPr lang="en-US" dirty="0"/>
              <a:t> seen by all report consumers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Personal bookmark</a:t>
            </a:r>
            <a:r>
              <a:rPr lang="en-US" dirty="0"/>
              <a:t> only seen by user that created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DA26-B5BE-BDAE-7A55-0DBC2894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77"/>
          <a:stretch/>
        </p:blipFill>
        <p:spPr>
          <a:xfrm>
            <a:off x="1098254" y="2638968"/>
            <a:ext cx="2616387" cy="25184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78A372-5509-A5BE-6CF2-CF8BB012169A}"/>
              </a:ext>
            </a:extLst>
          </p:cNvPr>
          <p:cNvGrpSpPr/>
          <p:nvPr/>
        </p:nvGrpSpPr>
        <p:grpSpPr>
          <a:xfrm>
            <a:off x="2123251" y="4424112"/>
            <a:ext cx="6709022" cy="2036622"/>
            <a:chOff x="2123251" y="4424112"/>
            <a:chExt cx="6709022" cy="2036622"/>
          </a:xfrm>
        </p:grpSpPr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79DE89FC-7D71-C7B5-973F-503145540299}"/>
                </a:ext>
              </a:extLst>
            </p:cNvPr>
            <p:cNvSpPr/>
            <p:nvPr/>
          </p:nvSpPr>
          <p:spPr bwMode="auto">
            <a:xfrm>
              <a:off x="2123251" y="4424112"/>
              <a:ext cx="6709022" cy="354937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Bookmarks Controller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FB4F84-B861-B41B-E97A-9B9C8626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147" y="4746549"/>
              <a:ext cx="3485077" cy="1714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CFB0E-0448-1499-5D0E-8AF477A76B42}"/>
              </a:ext>
            </a:extLst>
          </p:cNvPr>
          <p:cNvGrpSpPr/>
          <p:nvPr/>
        </p:nvGrpSpPr>
        <p:grpSpPr>
          <a:xfrm>
            <a:off x="8159057" y="4887565"/>
            <a:ext cx="2981737" cy="1916460"/>
            <a:chOff x="8159057" y="4887565"/>
            <a:chExt cx="2981737" cy="1916460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8159057" y="5257800"/>
              <a:ext cx="2981737" cy="154622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 flipV="1">
              <a:off x="9349646" y="4887565"/>
              <a:ext cx="600556" cy="808946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8FBA4A-8B57-AA8C-7BF7-DF0165D85F7C}"/>
                </a:ext>
              </a:extLst>
            </p:cNvPr>
            <p:cNvSpPr/>
            <p:nvPr/>
          </p:nvSpPr>
          <p:spPr bwMode="auto">
            <a:xfrm>
              <a:off x="8301918" y="5942500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SharedBookmarks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46C26-8509-8A45-56DE-01E880906D1F}"/>
                </a:ext>
              </a:extLst>
            </p:cNvPr>
            <p:cNvSpPr/>
            <p:nvPr/>
          </p:nvSpPr>
          <p:spPr bwMode="auto">
            <a:xfrm>
              <a:off x="9779170" y="5950669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PersonalBookmarks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062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5113-CFA1-93E2-C718-9B783B24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for Persisting Custom Bookmarks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FE82D4-65C4-285C-A420-88F0976C8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SharedBookmarks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PersonalBookmarks</a:t>
            </a:r>
            <a:r>
              <a:rPr lang="en-US" dirty="0"/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E7924-6358-6894-C9F2-646A4C29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6" y="1769236"/>
            <a:ext cx="7542527" cy="797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BBC93-E0B7-70D7-EE8F-801D21E6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6" y="3333758"/>
            <a:ext cx="6186126" cy="773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483922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with Persisted Bookmarks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8E3-1B76-1349-C90A-73135038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7" y="1433279"/>
            <a:ext cx="7060511" cy="4587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750626-7536-E0D6-184C-C15BD9293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65FC5-A1C8-59D0-FC66-B013A2C7EFD7}"/>
              </a:ext>
            </a:extLst>
          </p:cNvPr>
          <p:cNvGrpSpPr/>
          <p:nvPr/>
        </p:nvGrpSpPr>
        <p:grpSpPr>
          <a:xfrm>
            <a:off x="4711106" y="1343827"/>
            <a:ext cx="6353643" cy="4459224"/>
            <a:chOff x="4601818" y="1433279"/>
            <a:chExt cx="6566234" cy="44592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4B166-1536-A60F-5630-CDE80EA11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03"/>
            <a:stretch/>
          </p:blipFill>
          <p:spPr>
            <a:xfrm>
              <a:off x="8010939" y="1433279"/>
              <a:ext cx="3157113" cy="4459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697BC8-2992-89AF-707F-023692D62768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61" y="3945835"/>
              <a:ext cx="3409079" cy="4936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FC2497-9811-474B-52FD-B69EE5FB286D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18" y="4939748"/>
              <a:ext cx="3409121" cy="24388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67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#3: App-Owns-Data Starter 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source code and documentation available through public GitHub repository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https://github.com/PowerBiDevCamp/App-Owns-Data-Starter-Kit</a:t>
            </a:r>
            <a:endParaRPr lang="en-US" dirty="0"/>
          </a:p>
          <a:p>
            <a:r>
              <a:rPr lang="en-US" dirty="0"/>
              <a:t>There is a second repository with a version specialized to use Azure AD B2C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https://github.com/PowerBiDevCamp/App-Owns-Data-Starter-Kit-B2C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3AB9C-60F5-4C17-A5CA-647C4AC96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80" y="3160203"/>
            <a:ext cx="7478890" cy="34381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982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2B22-9764-CC90-7CF3-3DB265FA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Personalized Report Subscriptions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34D3-4F03-9FB6-5A5E-870B7D87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With App-Owns-Data embedding, Power BI does not know user identity</a:t>
            </a:r>
          </a:p>
          <a:p>
            <a:pPr lvl="1"/>
            <a:r>
              <a:rPr lang="en-US" dirty="0"/>
              <a:t>App-Owns-Data embedding does not provide SaaS-style personalization features</a:t>
            </a:r>
          </a:p>
          <a:p>
            <a:pPr lvl="1"/>
            <a:r>
              <a:rPr lang="en-US" dirty="0"/>
              <a:t>Personalization features must be fully implemented by developer</a:t>
            </a:r>
          </a:p>
          <a:p>
            <a:pPr lvl="1"/>
            <a:endParaRPr lang="en-US" dirty="0"/>
          </a:p>
          <a:p>
            <a:r>
              <a:rPr lang="en-US" dirty="0"/>
              <a:t>Let's explore application design to support personalized report subscriptions</a:t>
            </a:r>
          </a:p>
          <a:p>
            <a:pPr lvl="1"/>
            <a:r>
              <a:rPr lang="en-US" dirty="0"/>
              <a:t>Start by allow users to save subscription information to </a:t>
            </a:r>
            <a:r>
              <a:rPr lang="en-US" sz="18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Implement subscriptions service to read to </a:t>
            </a:r>
            <a:r>
              <a:rPr lang="en-US" sz="20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 and export reports</a:t>
            </a:r>
          </a:p>
          <a:p>
            <a:pPr lvl="1"/>
            <a:r>
              <a:rPr lang="en-US" dirty="0"/>
              <a:t>PDF files for exported reports can be sent to users via email attachment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2AFDCD-A912-9D33-2755-DC2A2FA552B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6D8E-DFB7-08A3-475A-4C0522C4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10" y="3797606"/>
            <a:ext cx="10929608" cy="584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892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Extending Client-side Code using Custom Web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Capturing and Monitoring Report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337423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AD04-5A80-84E0-9393-7DE1C24A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Embedding and Report Loading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AE130-2D5E-73E0-2EAD-886BEE32F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Some developers complain that Power BI embedding introduces performance issues</a:t>
            </a:r>
          </a:p>
          <a:p>
            <a:pPr lvl="1"/>
            <a:r>
              <a:rPr lang="en-US" dirty="0"/>
              <a:t>Test the report in the Power BI Service and in the Power BI Embedding Developer </a:t>
            </a:r>
            <a:r>
              <a:rPr lang="en-US" dirty="0" err="1"/>
              <a:t>Playgound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1854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Extending Client-side Code using Custom Web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Capturing and Monitoring Report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9896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7087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BI Embedding Fundamentals</a:t>
            </a:r>
          </a:p>
          <a:p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  <a:p>
            <a:r>
              <a:rPr lang="en-US" dirty="0"/>
              <a:t>Capturing and Monitoring Report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3352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23138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5836" y="400914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107" y="435887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46398" y="5203230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437" y="574477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075494" y="420607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2828" y="5053868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0191" y="485594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7442" y="455925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67895" y="407628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92850" y="443503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75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34341</TotalTime>
  <Words>1909</Words>
  <Application>Microsoft Office PowerPoint</Application>
  <PresentationFormat>Custom</PresentationFormat>
  <Paragraphs>397</Paragraphs>
  <Slides>73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Power BI Embedding Best Practices with the Power BI JavaScript API</vt:lpstr>
      <vt:lpstr>Welcome to Power BI Dev Camp</vt:lpstr>
      <vt:lpstr>This Session Builds on Previous Session #32</vt:lpstr>
      <vt:lpstr>Sample #1: PowerBiEmbeddedScratchpad</vt:lpstr>
      <vt:lpstr>Sample #2: AuthoringAndCustomization</vt:lpstr>
      <vt:lpstr>Sample #3: App-Owns-Data Starter Kit</vt:lpstr>
      <vt:lpstr>Agenda</vt:lpstr>
      <vt:lpstr>Power BI Embedding – The Big Picture</vt:lpstr>
      <vt:lpstr>Power BI JavaScript API (powerbi.js)</vt:lpstr>
      <vt:lpstr>User-Owns-Data Embedding vs App-Owns-Data Embedding</vt:lpstr>
      <vt:lpstr>User-Owns-Data Embedding</vt:lpstr>
      <vt:lpstr>App-Owns-Data Embedding</vt:lpstr>
      <vt:lpstr>Report Embedding Architecture</vt:lpstr>
      <vt:lpstr>A Promise-based Programming Model</vt:lpstr>
      <vt:lpstr>Exploring powerbi.js Events</vt:lpstr>
      <vt:lpstr>Calling report.getPages() in the loaded event</vt:lpstr>
      <vt:lpstr>Using async and await keywords in JavaScript</vt:lpstr>
      <vt:lpstr>Embedding Other Artifact Types</vt:lpstr>
      <vt:lpstr>Agenda</vt:lpstr>
      <vt:lpstr>Initializing Panes When Embedding a Report</vt:lpstr>
      <vt:lpstr>Phased Embedding</vt:lpstr>
      <vt:lpstr>White Label Report Loading</vt:lpstr>
      <vt:lpstr>Bootstrap Optimization in Report Loading</vt:lpstr>
      <vt:lpstr>Best Practice – Use Report Themes for Styling &amp; Branding</vt:lpstr>
      <vt:lpstr>Embed Report with Transparent Background</vt:lpstr>
      <vt:lpstr>Applying Report Themes</vt:lpstr>
      <vt:lpstr>Best Practice – Improve Accessibility using Contrast Mode</vt:lpstr>
      <vt:lpstr>Contrast Mode</vt:lpstr>
      <vt:lpstr>Best Practice – Use Only One iFrame per Web Page</vt:lpstr>
      <vt:lpstr>Embedding a Single Visual</vt:lpstr>
      <vt:lpstr>Getting the Names of Pages and Visuals</vt:lpstr>
      <vt:lpstr>Creating a Static Custom Layout</vt:lpstr>
      <vt:lpstr>Creating a Custom Layout without Hard-coded IDs</vt:lpstr>
      <vt:lpstr>Displaying a Single Visual </vt:lpstr>
      <vt:lpstr>Agenda</vt:lpstr>
      <vt:lpstr>Custom Page Navigation</vt:lpstr>
      <vt:lpstr>Custom Bookmark Navigation</vt:lpstr>
      <vt:lpstr>Report Navigation Settings</vt:lpstr>
      <vt:lpstr>Creating a Custom Navigation Scheme</vt:lpstr>
      <vt:lpstr>Adding Custom Navigation using Report Bookmarks</vt:lpstr>
      <vt:lpstr>Bookmark Play Mode</vt:lpstr>
      <vt:lpstr>Bookmark Carousel</vt:lpstr>
      <vt:lpstr>Implementing a Custom Filtering Experience</vt:lpstr>
      <vt:lpstr>Adding Visual Menu Commands</vt:lpstr>
      <vt:lpstr>Hiding Built-in Visual Menu Commands</vt:lpstr>
      <vt:lpstr>Create a Custom Visual Export Command</vt:lpstr>
      <vt:lpstr>Agenda</vt:lpstr>
      <vt:lpstr>Embedding Reports in Edit Mode</vt:lpstr>
      <vt:lpstr>Report Panes</vt:lpstr>
      <vt:lpstr>Moving a Report into Edit Mode</vt:lpstr>
      <vt:lpstr>Showing and Hiding the Save and Save as Menus</vt:lpstr>
      <vt:lpstr>Implementing the Save-As Redirect</vt:lpstr>
      <vt:lpstr>GetEmbedToken</vt:lpstr>
      <vt:lpstr>Using a Custom SaveAs Dialog</vt:lpstr>
      <vt:lpstr>Saving Copy of Report to a Target Workspace</vt:lpstr>
      <vt:lpstr>Embed a New Report</vt:lpstr>
      <vt:lpstr>New Report with Save As Redirect</vt:lpstr>
      <vt:lpstr>Agenda</vt:lpstr>
      <vt:lpstr>Best Practice – Use Dynamic Report Binding</vt:lpstr>
      <vt:lpstr>Dynamic Dataset Binding</vt:lpstr>
      <vt:lpstr>Agenda</vt:lpstr>
      <vt:lpstr>Best Practice – Extend Client-side Code using Web APIs</vt:lpstr>
      <vt:lpstr>Best Practice – Provide Users with Export Operations</vt:lpstr>
      <vt:lpstr>Best Practice – Leverage Custom Bookmarks</vt:lpstr>
      <vt:lpstr>Capturing a Custom Bookmark</vt:lpstr>
      <vt:lpstr>Demo08 demonstrates persisting bookmarks in database</vt:lpstr>
      <vt:lpstr>Tables for Persisting Custom Bookmarks</vt:lpstr>
      <vt:lpstr>Loading with Persisted Bookmarks</vt:lpstr>
      <vt:lpstr>Adding Personalized Report Subscriptions</vt:lpstr>
      <vt:lpstr>Agenda</vt:lpstr>
      <vt:lpstr>Power BI Embedding and Report Loading Performance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268</cp:revision>
  <cp:lastPrinted>2019-05-02T20:11:39Z</cp:lastPrinted>
  <dcterms:created xsi:type="dcterms:W3CDTF">2018-09-21T01:16:59Z</dcterms:created>
  <dcterms:modified xsi:type="dcterms:W3CDTF">2023-06-27T19:00:01Z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